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62" r:id="rId5"/>
    <p:sldId id="263" r:id="rId6"/>
    <p:sldId id="277" r:id="rId7"/>
    <p:sldId id="272" r:id="rId8"/>
    <p:sldId id="273" r:id="rId9"/>
    <p:sldId id="276" r:id="rId10"/>
    <p:sldId id="267" r:id="rId11"/>
    <p:sldId id="270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BM DoHyeon OTF" panose="020B0600000101010101" pitchFamily="34" charset="-127"/>
      <p:regular r:id="rId15"/>
    </p:embeddedFont>
    <p:embeddedFont>
      <p:font typeface="BM HANNA Air OTF" panose="020B0600000101010101" pitchFamily="34" charset="-127"/>
      <p:regular r:id="rId16"/>
    </p:embeddedFont>
    <p:embeddedFont>
      <p:font typeface="BM HANNA Pro OTF" panose="020B0600000101010101" pitchFamily="34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9C9C"/>
    <a:srgbClr val="CC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635"/>
  </p:normalViewPr>
  <p:slideViewPr>
    <p:cSldViewPr snapToGrid="0" showGuides="1">
      <p:cViewPr varScale="1">
        <p:scale>
          <a:sx n="120" d="100"/>
          <a:sy n="120" d="100"/>
        </p:scale>
        <p:origin x="504" y="176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F8014-53C3-633C-B558-B47F8430F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D503EF-A8B1-3AD4-A306-856740780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012CE7-50A0-2CE6-07B3-7679EAF0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FCE789-7841-B0A9-679A-296B0ED4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1E527-F7A7-F207-2267-E6E11A72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4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63EA1-BBA9-4F0B-7681-D0C33A60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1C327D-9AD9-C271-1C41-CE6F55595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C7C60-7761-0F4F-5731-5E053D6F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E2C19-0DE5-54DF-DB50-8889BA10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0F46E-3C78-048F-627C-E802F34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50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ECDC75-81DA-3FB8-3948-D5C930E85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3CE383-5CBD-EE9A-95EB-311A4B906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1ED1D-5A18-7D26-788C-16666018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3198F-DC0B-48F2-EAE0-1EB52B61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B1968-1090-B2B4-678A-93DCA8D4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191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15E62-71D5-AA61-B3D3-B3BF21CA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092C9-87DD-6D0D-C500-3A464F4B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E55DA-D9C4-9385-E206-18FA1089D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79748-2C1B-7B7A-8D38-362218F4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9BDE9-9C32-0060-7A2C-D2324BED6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603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49261-E8F1-6BB6-FE6F-96844E2B3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53A54-E31D-2FB0-9B74-BD15910A3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80AE6-0A23-841B-6B62-E648CF71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4092C-A40D-EC3A-FAEC-85C82DD8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6EBB7-7C25-043D-28F0-A7B0E6F0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263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FCAAE-35D3-3D9A-29DE-A3108AEA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CF700-EB2F-48B4-BD1E-2286EF08A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C8650-B60F-680A-5DD2-263520238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5FD2A8-B837-DB2E-1B95-108DD974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FD1263-620A-81B2-9147-18535114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7C342-A1D4-88BA-B5EB-0908A7DB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916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BD0FD-5965-9032-DBC1-75C7B4F3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765EA9-1658-0E71-295E-B6D80BAA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548E6E-3BF9-E87C-AD35-E18ABCFB7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C297D1-3264-A885-DCA8-BDA18406B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A414F8-232E-539B-2B86-E00AC27FB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EDF291-B982-B1CB-FB62-5ECD2DAC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1C0C16-E8DE-9ADE-1D38-956F9A8E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D481A2-405A-6F93-D939-3EA90893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007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D2ECE-F49D-7744-B50E-F17E48F7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855FF-F84A-3DCB-D140-56B7BE48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81472C-8D43-F297-BCA3-FE36EBC7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9C0A80-B8B8-6002-0AD6-DFDAFBB2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335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CC1D8E-F151-464D-98CA-212B9BF95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61491D-8A37-651D-6424-A04DF79C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E491CD-BB05-6396-CBAC-1412D809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969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C2338-DC63-5A60-36B7-02C4F608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8694D6-1763-CF5A-1C2A-93C773595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9332F2-08C8-8CF6-354C-C3EE2FF7D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C1870B-7F61-B0D3-5E6E-C41DBFA9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F5EBE4-8CDE-46B7-4BD4-98D96A97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51AB36-00D0-B126-18CC-A1B3D94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507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D3CC7-495D-F72F-20FC-0883F91F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43B48-CCF4-279E-FE84-42E238254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B42123-F224-6E3E-DD2C-EA25C409B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3C7709-52FD-07EE-7818-E875C6A4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D7720-17FC-1938-C187-0671CC83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F5B950-4195-2ABD-6C33-2A40E533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766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633B6E-DF39-9151-0A04-E244DFA35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4BEC97-EA2F-C2DE-9B77-9033B2A3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576805-80CF-6106-056F-256CD8381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7B361-9618-A44B-A447-2D9BB2C1EA5C}" type="datetimeFigureOut">
              <a:rPr kumimoji="1" lang="ko-KR" altLang="en-US" smtClean="0"/>
              <a:t>2023. 2. 28.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1A8FA-E285-4884-0FA5-3C7D259BE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0CCFC4-B924-FCA7-2055-3748B6078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C8544-1FBA-564D-A6A3-C0FB83330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35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8A9420-264D-C03D-57F6-65F8F0C496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9600" y="2880083"/>
            <a:ext cx="7772400" cy="40244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EFBFC8A-DEFE-7A06-CB7F-4926CBF3A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098" y="-836067"/>
            <a:ext cx="11458413" cy="426506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6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Solution Challenge </a:t>
            </a:r>
            <a:br>
              <a:rPr kumimoji="1"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kumimoji="1" lang="en-US" altLang="ko-KR" sz="4400" b="1" dirty="0" err="1">
                <a:solidFill>
                  <a:schemeClr val="bg1"/>
                </a:solidFill>
                <a:highlight>
                  <a:srgbClr val="CC9D9D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ecomate</a:t>
            </a:r>
            <a:endParaRPr kumimoji="1" lang="ko-KR" altLang="en-US" sz="4400" b="1" dirty="0">
              <a:solidFill>
                <a:schemeClr val="bg1"/>
              </a:solidFill>
              <a:highlight>
                <a:srgbClr val="CC9D9D"/>
              </a:highligh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265A94-EC4F-E597-94A0-9D71DD57F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225" y="3510985"/>
            <a:ext cx="2398657" cy="1655762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13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구재승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김다인 </a:t>
            </a:r>
            <a:r>
              <a:rPr kumimoji="1" lang="ko-KR" altLang="en-US" sz="13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박민아</a:t>
            </a:r>
            <a:r>
              <a:rPr kumimoji="1" lang="ko-KR" altLang="en-US" sz="13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3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손명진</a:t>
            </a:r>
            <a:endParaRPr kumimoji="1" lang="ko-KR" altLang="en-US" sz="13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68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4131250-3EEF-DBBB-B78F-34DA8953E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64" y="641984"/>
            <a:ext cx="1598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000" dirty="0">
                <a:solidFill>
                  <a:srgbClr val="D69C9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기술 계획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rgbClr val="D69C9C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rgbClr val="D69C9C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F5147C75-D814-CCD1-1BA8-656A26A6D821}"/>
              </a:ext>
            </a:extLst>
          </p:cNvPr>
          <p:cNvSpPr/>
          <p:nvPr/>
        </p:nvSpPr>
        <p:spPr>
          <a:xfrm>
            <a:off x="0" y="2151727"/>
            <a:ext cx="2205730" cy="4639624"/>
          </a:xfrm>
          <a:custGeom>
            <a:avLst/>
            <a:gdLst>
              <a:gd name="connsiteX0" fmla="*/ 0 w 2205730"/>
              <a:gd name="connsiteY0" fmla="*/ 0 h 4639624"/>
              <a:gd name="connsiteX1" fmla="*/ 127042 w 2205730"/>
              <a:gd name="connsiteY1" fmla="*/ 6415 h 4639624"/>
              <a:gd name="connsiteX2" fmla="*/ 2205730 w 2205730"/>
              <a:gd name="connsiteY2" fmla="*/ 2309888 h 4639624"/>
              <a:gd name="connsiteX3" fmla="*/ 2205730 w 2205730"/>
              <a:gd name="connsiteY3" fmla="*/ 2329736 h 4639624"/>
              <a:gd name="connsiteX4" fmla="*/ 127042 w 2205730"/>
              <a:gd name="connsiteY4" fmla="*/ 4633209 h 4639624"/>
              <a:gd name="connsiteX5" fmla="*/ 0 w 2205730"/>
              <a:gd name="connsiteY5" fmla="*/ 4639624 h 46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730" h="4639624">
                <a:moveTo>
                  <a:pt x="0" y="0"/>
                </a:moveTo>
                <a:lnTo>
                  <a:pt x="127042" y="6415"/>
                </a:lnTo>
                <a:cubicBezTo>
                  <a:pt x="1294610" y="124988"/>
                  <a:pt x="2205730" y="1111037"/>
                  <a:pt x="2205730" y="2309888"/>
                </a:cubicBezTo>
                <a:lnTo>
                  <a:pt x="2205730" y="2329736"/>
                </a:lnTo>
                <a:cubicBezTo>
                  <a:pt x="2205730" y="3528588"/>
                  <a:pt x="1294610" y="4514636"/>
                  <a:pt x="127042" y="4633209"/>
                </a:cubicBezTo>
                <a:lnTo>
                  <a:pt x="0" y="4639624"/>
                </a:lnTo>
                <a:close/>
              </a:path>
            </a:pathLst>
          </a:custGeom>
          <a:solidFill>
            <a:srgbClr val="D69C9C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848394D-7DB9-CC00-581F-11025A211543}"/>
              </a:ext>
            </a:extLst>
          </p:cNvPr>
          <p:cNvSpPr/>
          <p:nvPr/>
        </p:nvSpPr>
        <p:spPr>
          <a:xfrm>
            <a:off x="1410070" y="2705669"/>
            <a:ext cx="3045402" cy="2480480"/>
          </a:xfrm>
          <a:prstGeom prst="roundRect">
            <a:avLst>
              <a:gd name="adj" fmla="val 50000"/>
            </a:avLst>
          </a:prstGeom>
          <a:solidFill>
            <a:srgbClr val="D69C9C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0FF06C48-82FB-6CC1-64F6-9A5BDFB167DD}"/>
              </a:ext>
            </a:extLst>
          </p:cNvPr>
          <p:cNvSpPr/>
          <p:nvPr/>
        </p:nvSpPr>
        <p:spPr>
          <a:xfrm>
            <a:off x="8921284" y="3985146"/>
            <a:ext cx="3270716" cy="2872854"/>
          </a:xfrm>
          <a:custGeom>
            <a:avLst/>
            <a:gdLst>
              <a:gd name="connsiteX0" fmla="*/ 0 w 3270716"/>
              <a:gd name="connsiteY0" fmla="*/ 1787635 h 2872854"/>
              <a:gd name="connsiteX1" fmla="*/ 0 w 3270716"/>
              <a:gd name="connsiteY1" fmla="*/ 1787636 h 2872854"/>
              <a:gd name="connsiteX2" fmla="*/ 0 w 3270716"/>
              <a:gd name="connsiteY2" fmla="*/ 1787636 h 2872854"/>
              <a:gd name="connsiteX3" fmla="*/ 1787636 w 3270716"/>
              <a:gd name="connsiteY3" fmla="*/ 0 h 2872854"/>
              <a:gd name="connsiteX4" fmla="*/ 1933656 w 3270716"/>
              <a:gd name="connsiteY4" fmla="*/ 0 h 2872854"/>
              <a:gd name="connsiteX5" fmla="*/ 3197705 w 3270716"/>
              <a:gd name="connsiteY5" fmla="*/ 523587 h 2872854"/>
              <a:gd name="connsiteX6" fmla="*/ 3270716 w 3270716"/>
              <a:gd name="connsiteY6" fmla="*/ 603919 h 2872854"/>
              <a:gd name="connsiteX7" fmla="*/ 3270716 w 3270716"/>
              <a:gd name="connsiteY7" fmla="*/ 2872854 h 2872854"/>
              <a:gd name="connsiteX8" fmla="*/ 369411 w 3270716"/>
              <a:gd name="connsiteY8" fmla="*/ 2872854 h 2872854"/>
              <a:gd name="connsiteX9" fmla="*/ 305300 w 3270716"/>
              <a:gd name="connsiteY9" fmla="*/ 2787119 h 2872854"/>
              <a:gd name="connsiteX10" fmla="*/ 9229 w 3270716"/>
              <a:gd name="connsiteY10" fmla="*/ 1970411 h 2872854"/>
              <a:gd name="connsiteX11" fmla="*/ 0 w 3270716"/>
              <a:gd name="connsiteY11" fmla="*/ 1787636 h 2872854"/>
              <a:gd name="connsiteX12" fmla="*/ 9229 w 3270716"/>
              <a:gd name="connsiteY12" fmla="*/ 1604861 h 2872854"/>
              <a:gd name="connsiteX13" fmla="*/ 1787636 w 3270716"/>
              <a:gd name="connsiteY13" fmla="*/ 0 h 287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70716" h="2872854">
                <a:moveTo>
                  <a:pt x="0" y="1787635"/>
                </a:moveTo>
                <a:lnTo>
                  <a:pt x="0" y="1787636"/>
                </a:lnTo>
                <a:lnTo>
                  <a:pt x="0" y="1787636"/>
                </a:lnTo>
                <a:close/>
                <a:moveTo>
                  <a:pt x="1787636" y="0"/>
                </a:moveTo>
                <a:lnTo>
                  <a:pt x="1933656" y="0"/>
                </a:lnTo>
                <a:cubicBezTo>
                  <a:pt x="2427298" y="0"/>
                  <a:pt x="2874207" y="200088"/>
                  <a:pt x="3197705" y="523587"/>
                </a:cubicBezTo>
                <a:lnTo>
                  <a:pt x="3270716" y="603919"/>
                </a:lnTo>
                <a:lnTo>
                  <a:pt x="3270716" y="2872854"/>
                </a:lnTo>
                <a:lnTo>
                  <a:pt x="369411" y="2872854"/>
                </a:lnTo>
                <a:lnTo>
                  <a:pt x="305300" y="2787119"/>
                </a:lnTo>
                <a:cubicBezTo>
                  <a:pt x="144675" y="2549362"/>
                  <a:pt x="39744" y="2270886"/>
                  <a:pt x="9229" y="1970411"/>
                </a:cubicBezTo>
                <a:lnTo>
                  <a:pt x="0" y="1787636"/>
                </a:lnTo>
                <a:lnTo>
                  <a:pt x="9229" y="1604861"/>
                </a:lnTo>
                <a:cubicBezTo>
                  <a:pt x="100774" y="703435"/>
                  <a:pt x="862057" y="0"/>
                  <a:pt x="1787636" y="0"/>
                </a:cubicBezTo>
                <a:close/>
              </a:path>
            </a:pathLst>
          </a:custGeom>
          <a:solidFill>
            <a:srgbClr val="D69C9C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45AD6-3AE1-3B62-0A17-CBCB074FFC95}"/>
              </a:ext>
            </a:extLst>
          </p:cNvPr>
          <p:cNvSpPr txBox="1"/>
          <p:nvPr/>
        </p:nvSpPr>
        <p:spPr>
          <a:xfrm>
            <a:off x="2389511" y="2151727"/>
            <a:ext cx="30454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u="sng" dirty="0">
                <a:latin typeface="+mj-lt"/>
              </a:rPr>
              <a:t>frontend</a:t>
            </a:r>
          </a:p>
          <a:p>
            <a:r>
              <a:rPr kumimoji="1" lang="en-US" altLang="ko-KR" sz="2000" b="1" u="sng" dirty="0">
                <a:latin typeface="+mj-lt"/>
              </a:rPr>
              <a:t>React native</a:t>
            </a:r>
          </a:p>
          <a:p>
            <a:endParaRPr kumimoji="1" lang="en-US" altLang="ko-KR" sz="2000" b="1" u="sng" dirty="0">
              <a:latin typeface="+mj-lt"/>
            </a:endParaRPr>
          </a:p>
          <a:p>
            <a:r>
              <a:rPr kumimoji="1" lang="en-US" altLang="ko-KR" sz="5000" b="1" u="sng" dirty="0">
                <a:latin typeface="+mj-lt"/>
              </a:rPr>
              <a:t>backend</a:t>
            </a:r>
          </a:p>
          <a:p>
            <a:r>
              <a:rPr kumimoji="1" lang="en-US" altLang="ko-KR" sz="2000" b="1" u="sng" dirty="0">
                <a:latin typeface="+mj-lt"/>
              </a:rPr>
              <a:t>spring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83C1E-6AF5-7192-CC60-B2801DB778C0}"/>
              </a:ext>
            </a:extLst>
          </p:cNvPr>
          <p:cNvSpPr txBox="1"/>
          <p:nvPr/>
        </p:nvSpPr>
        <p:spPr>
          <a:xfrm>
            <a:off x="6757088" y="3598276"/>
            <a:ext cx="726060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800" b="1" u="sng" dirty="0">
                <a:latin typeface="+mj-lt"/>
              </a:rPr>
              <a:t>etc.</a:t>
            </a:r>
          </a:p>
          <a:p>
            <a:r>
              <a:rPr kumimoji="1" lang="en-US" altLang="ko-KR" sz="1800" b="1" u="sng" dirty="0">
                <a:latin typeface="+mj-lt"/>
              </a:rPr>
              <a:t>Flutter &amp; </a:t>
            </a:r>
            <a:r>
              <a:rPr kumimoji="1" lang="en-US" altLang="ko-KR" sz="1800" b="1" u="sng" dirty="0" err="1">
                <a:latin typeface="+mj-lt"/>
              </a:rPr>
              <a:t>Github</a:t>
            </a:r>
            <a:r>
              <a:rPr kumimoji="1" lang="en-US" altLang="ko-KR" sz="1800" b="1" u="sng" dirty="0">
                <a:latin typeface="+mj-lt"/>
              </a:rPr>
              <a:t> &amp; Notion</a:t>
            </a:r>
            <a:endParaRPr kumimoji="1" lang="ko-KR" altLang="en-US" sz="1800" b="1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58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F5687F-80F5-1779-F8A3-35C0683C75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9738" y="3729317"/>
            <a:ext cx="6132261" cy="3175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4FBE50-8B59-2685-482A-AD08ECA8A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E0E0D"/>
              </a:clrFrom>
              <a:clrTo>
                <a:srgbClr val="0E0E0D">
                  <a:alpha val="0"/>
                </a:srgbClr>
              </a:clrTo>
            </a:clrChange>
          </a:blip>
          <a:srcRect l="30266" t="1928" b="1805"/>
          <a:stretch/>
        </p:blipFill>
        <p:spPr>
          <a:xfrm>
            <a:off x="0" y="0"/>
            <a:ext cx="5420041" cy="41900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307049-F419-4BDF-2E7B-CCB767902FEF}"/>
              </a:ext>
            </a:extLst>
          </p:cNvPr>
          <p:cNvSpPr/>
          <p:nvPr/>
        </p:nvSpPr>
        <p:spPr>
          <a:xfrm>
            <a:off x="2375553" y="2248398"/>
            <a:ext cx="3044488" cy="2361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1B30E-9A52-2791-F6B3-5CD15429D22C}"/>
              </a:ext>
            </a:extLst>
          </p:cNvPr>
          <p:cNvSpPr txBox="1"/>
          <p:nvPr/>
        </p:nvSpPr>
        <p:spPr>
          <a:xfrm>
            <a:off x="4366199" y="2921168"/>
            <a:ext cx="34596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질의 응답</a:t>
            </a:r>
            <a:endParaRPr kumimoji="1" lang="en-US" altLang="ko-KR" sz="60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65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A9103F4-240F-11D1-E350-F007F0E95F27}"/>
              </a:ext>
            </a:extLst>
          </p:cNvPr>
          <p:cNvSpPr/>
          <p:nvPr/>
        </p:nvSpPr>
        <p:spPr>
          <a:xfrm>
            <a:off x="2019869" y="1787857"/>
            <a:ext cx="8024883" cy="1214650"/>
          </a:xfrm>
          <a:prstGeom prst="roundRect">
            <a:avLst>
              <a:gd name="adj" fmla="val 50000"/>
            </a:avLst>
          </a:prstGeom>
          <a:solidFill>
            <a:srgbClr val="D69C9C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1F8E628-8D88-7933-FE9C-B3A586BCC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64" y="632429"/>
            <a:ext cx="19220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Background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6C13479-0C9A-FECD-A609-1522A7AC8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447" y="1983816"/>
            <a:ext cx="93297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11</a:t>
            </a:r>
            <a:r>
              <a:rPr lang="ko-KR" altLang="en-US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월 </a:t>
            </a:r>
            <a:r>
              <a:rPr lang="en-US" altLang="ko-KR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24</a:t>
            </a:r>
            <a:r>
              <a:rPr lang="ko-KR" altLang="en-US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일부터 일회용품 사용금지 확대 시행</a:t>
            </a:r>
            <a:r>
              <a:rPr lang="en-US" altLang="ko-KR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</a:p>
          <a:p>
            <a:pPr algn="ctr"/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- 1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회용 종이컵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플라스틱 빨대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․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젓는 막대 등 사용금지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, 1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년간 계도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․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홍보 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- </a:t>
            </a:r>
            <a:endParaRPr lang="ko-KR" altLang="en-US" strike="noStrike" dirty="0">
              <a:solidFill>
                <a:schemeClr val="bg1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FF5B923-884A-1EEE-DD25-19CBD5395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800" y="3493775"/>
            <a:ext cx="93297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11</a:t>
            </a:r>
            <a:r>
              <a:rPr lang="ko-KR" altLang="en-US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월 </a:t>
            </a:r>
            <a:r>
              <a:rPr lang="en-US" altLang="ko-KR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24</a:t>
            </a:r>
            <a:r>
              <a:rPr lang="ko-KR" altLang="en-US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일부터 일회용품 사용금지 확대 시행</a:t>
            </a:r>
            <a:r>
              <a:rPr lang="en-US" altLang="ko-KR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</a:p>
          <a:p>
            <a:pPr algn="ctr"/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- 1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회용 종이컵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플라스틱 빨대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․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젓는 막대 등 사용금지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, 1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년간 계도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․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홍보 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- </a:t>
            </a:r>
            <a:endParaRPr lang="ko-KR" altLang="en-US" strike="noStrike" dirty="0">
              <a:solidFill>
                <a:schemeClr val="bg1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3A047EEA-14A1-B91D-B640-305BC41B3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800" y="4954059"/>
            <a:ext cx="93297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11</a:t>
            </a:r>
            <a:r>
              <a:rPr lang="ko-KR" altLang="en-US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월 </a:t>
            </a:r>
            <a:r>
              <a:rPr lang="en-US" altLang="ko-KR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24</a:t>
            </a:r>
            <a:r>
              <a:rPr lang="ko-KR" altLang="en-US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일부터 일회용품 사용금지 확대 시행</a:t>
            </a:r>
            <a:r>
              <a:rPr lang="en-US" altLang="ko-KR" sz="2400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</a:p>
          <a:p>
            <a:pPr algn="ctr"/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- 1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회용 종이컵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플라스틱 빨대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․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젓는 막대 등 사용금지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, 1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년간 계도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․</a:t>
            </a:r>
            <a:r>
              <a:rPr lang="ko-KR" altLang="en-US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홍보 </a:t>
            </a:r>
            <a:r>
              <a:rPr lang="en-US" altLang="ko-KR" strike="noStrike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- </a:t>
            </a:r>
            <a:endParaRPr lang="ko-KR" altLang="en-US" strike="noStrike" dirty="0">
              <a:solidFill>
                <a:schemeClr val="bg1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3C707B6-222C-818A-8687-E719DA57DF2E}"/>
              </a:ext>
            </a:extLst>
          </p:cNvPr>
          <p:cNvSpPr/>
          <p:nvPr/>
        </p:nvSpPr>
        <p:spPr>
          <a:xfrm>
            <a:off x="2019868" y="4867343"/>
            <a:ext cx="8024883" cy="1214650"/>
          </a:xfrm>
          <a:prstGeom prst="roundRect">
            <a:avLst>
              <a:gd name="adj" fmla="val 50000"/>
            </a:avLst>
          </a:prstGeom>
          <a:solidFill>
            <a:srgbClr val="D69C9C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2276FBD-7C22-9266-9719-4AB30F446387}"/>
              </a:ext>
            </a:extLst>
          </p:cNvPr>
          <p:cNvSpPr/>
          <p:nvPr/>
        </p:nvSpPr>
        <p:spPr>
          <a:xfrm>
            <a:off x="2019867" y="3369939"/>
            <a:ext cx="8024883" cy="1214650"/>
          </a:xfrm>
          <a:prstGeom prst="roundRect">
            <a:avLst>
              <a:gd name="adj" fmla="val 50000"/>
            </a:avLst>
          </a:prstGeom>
          <a:solidFill>
            <a:srgbClr val="D69C9C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2E999844-313A-0D1E-5590-3008DCAA8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447" y="3650540"/>
            <a:ext cx="932977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'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탄소중립기본법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'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은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2030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국가 온실가스 감축목표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en" altLang="ko-KR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NDC)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로 </a:t>
            </a:r>
            <a:endParaRPr lang="en-US" altLang="ko-KR" sz="2000" b="0" i="0" dirty="0">
              <a:solidFill>
                <a:schemeClr val="bg1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lang="en-US" altLang="ko-KR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2018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년 배출량 대비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35%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이상 감축을 명시</a:t>
            </a:r>
            <a:endParaRPr lang="ko-KR" altLang="en-US" sz="1600" strike="noStrike" dirty="0">
              <a:solidFill>
                <a:schemeClr val="bg1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70121963-C5CB-0D51-2EF2-DE3835395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447" y="5277646"/>
            <a:ext cx="93297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성인남녀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10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명 중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7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명은 ‘환경보호를 위해 친환경 생활은 반드시 해야 하는 것’</a:t>
            </a:r>
            <a:endParaRPr lang="ko-KR" altLang="en-US" strike="noStrike" dirty="0">
              <a:solidFill>
                <a:schemeClr val="bg1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4B35332B-2C31-C05E-AA8C-A1AF04EE1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837" y="5693566"/>
            <a:ext cx="370499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&lt;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잡코리아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X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알바몬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 성인남녀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5087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명 대상 </a:t>
            </a:r>
            <a:r>
              <a:rPr lang="en-US" altLang="ko-KR" sz="12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&gt;</a:t>
            </a:r>
            <a:endParaRPr lang="ko-KR" altLang="en-US" sz="1200" strike="noStrike" dirty="0">
              <a:solidFill>
                <a:schemeClr val="bg1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FBD141DB-55AC-D7D1-EC33-EDB56DF48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837" y="4292872"/>
            <a:ext cx="370499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&lt;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 환경부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&gt;</a:t>
            </a:r>
            <a:endParaRPr lang="ko-KR" altLang="en-US" sz="1200" strike="noStrike" dirty="0">
              <a:solidFill>
                <a:schemeClr val="bg1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536B8443-3B92-0A17-DD38-BFF7BBE92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7190" y="2724427"/>
            <a:ext cx="370499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&lt;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 환경부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&gt;</a:t>
            </a:r>
            <a:endParaRPr lang="ko-KR" altLang="en-US" sz="1200" strike="noStrike" dirty="0">
              <a:solidFill>
                <a:schemeClr val="bg1"/>
              </a:solidFill>
              <a:effectLst/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76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2110312-E70A-1311-18E2-4CA6168D26D1}"/>
              </a:ext>
            </a:extLst>
          </p:cNvPr>
          <p:cNvSpPr txBox="1"/>
          <p:nvPr/>
        </p:nvSpPr>
        <p:spPr>
          <a:xfrm>
            <a:off x="2522349" y="591195"/>
            <a:ext cx="72898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0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What are the UN</a:t>
            </a:r>
            <a:r>
              <a:rPr lang="ko-KR" altLang="en-US" sz="30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sz="3000" b="0" i="0" dirty="0">
              <a:solidFill>
                <a:srgbClr val="000000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" altLang="ko-KR" sz="30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17 Sustainable Development Goals?</a:t>
            </a:r>
            <a:endParaRPr lang="ko-KR" altLang="en-US" sz="3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 descr="텍스트, 잔디, 실외이(가) 표시된 사진&#10;&#10;자동 생성된 설명">
            <a:extLst>
              <a:ext uri="{FF2B5EF4-FFF2-40B4-BE49-F238E27FC236}">
                <a16:creationId xmlns:a16="http://schemas.microsoft.com/office/drawing/2014/main" id="{D78E7ACB-7526-63DE-B907-66B26C18E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84" y="2048921"/>
            <a:ext cx="7432385" cy="3760565"/>
          </a:xfrm>
          <a:prstGeom prst="rect">
            <a:avLst/>
          </a:prstGeom>
        </p:spPr>
      </p:pic>
      <p:sp>
        <p:nvSpPr>
          <p:cNvPr id="21" name="자유형 20">
            <a:extLst>
              <a:ext uri="{FF2B5EF4-FFF2-40B4-BE49-F238E27FC236}">
                <a16:creationId xmlns:a16="http://schemas.microsoft.com/office/drawing/2014/main" id="{30F80E4B-EBA5-9742-52C3-A87356FBA4C2}"/>
              </a:ext>
            </a:extLst>
          </p:cNvPr>
          <p:cNvSpPr/>
          <p:nvPr/>
        </p:nvSpPr>
        <p:spPr>
          <a:xfrm>
            <a:off x="2129742" y="1921397"/>
            <a:ext cx="7682450" cy="3993266"/>
          </a:xfrm>
          <a:custGeom>
            <a:avLst/>
            <a:gdLst>
              <a:gd name="connsiteX0" fmla="*/ 2654909 w 7682450"/>
              <a:gd name="connsiteY0" fmla="*/ 2608073 h 3993266"/>
              <a:gd name="connsiteX1" fmla="*/ 2654909 w 7682450"/>
              <a:gd name="connsiteY1" fmla="*/ 3888089 h 3993266"/>
              <a:gd name="connsiteX2" fmla="*/ 3877653 w 7682450"/>
              <a:gd name="connsiteY2" fmla="*/ 3888089 h 3993266"/>
              <a:gd name="connsiteX3" fmla="*/ 3877653 w 7682450"/>
              <a:gd name="connsiteY3" fmla="*/ 2608073 h 3993266"/>
              <a:gd name="connsiteX4" fmla="*/ 169042 w 7682450"/>
              <a:gd name="connsiteY4" fmla="*/ 2604304 h 3993266"/>
              <a:gd name="connsiteX5" fmla="*/ 169042 w 7682450"/>
              <a:gd name="connsiteY5" fmla="*/ 3888089 h 3993266"/>
              <a:gd name="connsiteX6" fmla="*/ 1435261 w 7682450"/>
              <a:gd name="connsiteY6" fmla="*/ 3888089 h 3993266"/>
              <a:gd name="connsiteX7" fmla="*/ 1435261 w 7682450"/>
              <a:gd name="connsiteY7" fmla="*/ 2604304 h 3993266"/>
              <a:gd name="connsiteX8" fmla="*/ 2662177 w 7682450"/>
              <a:gd name="connsiteY8" fmla="*/ 150471 h 3993266"/>
              <a:gd name="connsiteX9" fmla="*/ 2662177 w 7682450"/>
              <a:gd name="connsiteY9" fmla="*/ 1390645 h 3993266"/>
              <a:gd name="connsiteX10" fmla="*/ 3882970 w 7682450"/>
              <a:gd name="connsiteY10" fmla="*/ 1390645 h 3993266"/>
              <a:gd name="connsiteX11" fmla="*/ 3882970 w 7682450"/>
              <a:gd name="connsiteY11" fmla="*/ 150471 h 3993266"/>
              <a:gd name="connsiteX12" fmla="*/ 0 w 7682450"/>
              <a:gd name="connsiteY12" fmla="*/ 0 h 3993266"/>
              <a:gd name="connsiteX13" fmla="*/ 7682450 w 7682450"/>
              <a:gd name="connsiteY13" fmla="*/ 0 h 3993266"/>
              <a:gd name="connsiteX14" fmla="*/ 7682450 w 7682450"/>
              <a:gd name="connsiteY14" fmla="*/ 3993266 h 3993266"/>
              <a:gd name="connsiteX15" fmla="*/ 0 w 7682450"/>
              <a:gd name="connsiteY15" fmla="*/ 3993266 h 399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82450" h="3993266">
                <a:moveTo>
                  <a:pt x="2654909" y="2608073"/>
                </a:moveTo>
                <a:lnTo>
                  <a:pt x="2654909" y="3888089"/>
                </a:lnTo>
                <a:lnTo>
                  <a:pt x="3877653" y="3888089"/>
                </a:lnTo>
                <a:lnTo>
                  <a:pt x="3877653" y="2608073"/>
                </a:lnTo>
                <a:close/>
                <a:moveTo>
                  <a:pt x="169042" y="2604304"/>
                </a:moveTo>
                <a:lnTo>
                  <a:pt x="169042" y="3888089"/>
                </a:lnTo>
                <a:lnTo>
                  <a:pt x="1435261" y="3888089"/>
                </a:lnTo>
                <a:lnTo>
                  <a:pt x="1435261" y="2604304"/>
                </a:lnTo>
                <a:close/>
                <a:moveTo>
                  <a:pt x="2662177" y="150471"/>
                </a:moveTo>
                <a:lnTo>
                  <a:pt x="2662177" y="1390645"/>
                </a:lnTo>
                <a:lnTo>
                  <a:pt x="3882970" y="1390645"/>
                </a:lnTo>
                <a:lnTo>
                  <a:pt x="3882970" y="150471"/>
                </a:lnTo>
                <a:close/>
                <a:moveTo>
                  <a:pt x="0" y="0"/>
                </a:moveTo>
                <a:lnTo>
                  <a:pt x="7682450" y="0"/>
                </a:lnTo>
                <a:lnTo>
                  <a:pt x="7682450" y="3993266"/>
                </a:lnTo>
                <a:lnTo>
                  <a:pt x="0" y="39932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3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5B2F365-545E-964B-B85C-F998F69A5A0A}"/>
              </a:ext>
            </a:extLst>
          </p:cNvPr>
          <p:cNvSpPr/>
          <p:nvPr/>
        </p:nvSpPr>
        <p:spPr>
          <a:xfrm>
            <a:off x="0" y="-113149"/>
            <a:ext cx="12192000" cy="6971149"/>
          </a:xfrm>
          <a:prstGeom prst="rect">
            <a:avLst/>
          </a:prstGeom>
          <a:solidFill>
            <a:srgbClr val="D6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4831-ACF9-72AB-5B6C-9A2B903F31F6}"/>
              </a:ext>
            </a:extLst>
          </p:cNvPr>
          <p:cNvSpPr txBox="1"/>
          <p:nvPr/>
        </p:nvSpPr>
        <p:spPr>
          <a:xfrm>
            <a:off x="3923610" y="2590963"/>
            <a:ext cx="43447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b="1" u="sng" dirty="0" err="1">
                <a:solidFill>
                  <a:schemeClr val="bg1"/>
                </a:solidFill>
                <a:latin typeface="+mj-lt"/>
              </a:rPr>
              <a:t>ecomate</a:t>
            </a:r>
            <a:endParaRPr kumimoji="1" lang="ko-KR" altLang="en-US" sz="8000" b="1" u="sng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963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D084CFE-169A-8BD3-6C81-2B86FDF6F322}"/>
              </a:ext>
            </a:extLst>
          </p:cNvPr>
          <p:cNvSpPr/>
          <p:nvPr/>
        </p:nvSpPr>
        <p:spPr>
          <a:xfrm>
            <a:off x="0" y="0"/>
            <a:ext cx="12676094" cy="7279341"/>
          </a:xfrm>
          <a:prstGeom prst="rect">
            <a:avLst/>
          </a:prstGeom>
          <a:solidFill>
            <a:srgbClr val="D69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441F1D-7200-9546-B203-C25FAE057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9753"/>
          <a:stretch/>
        </p:blipFill>
        <p:spPr>
          <a:xfrm>
            <a:off x="3469726" y="3029942"/>
            <a:ext cx="6296820" cy="4249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F65CE2-AD11-23FB-6BDE-1BE9014DC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5"/>
          <a:stretch/>
        </p:blipFill>
        <p:spPr>
          <a:xfrm>
            <a:off x="8608543" y="1025611"/>
            <a:ext cx="4023986" cy="5415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C077C-583F-39EC-B40E-7AAE0E72F602}"/>
              </a:ext>
            </a:extLst>
          </p:cNvPr>
          <p:cNvSpPr txBox="1"/>
          <p:nvPr/>
        </p:nvSpPr>
        <p:spPr>
          <a:xfrm>
            <a:off x="850093" y="902248"/>
            <a:ext cx="2733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 err="1">
                <a:solidFill>
                  <a:schemeClr val="bg1"/>
                </a:solidFill>
                <a:latin typeface="+mj-ea"/>
                <a:ea typeface="+mj-ea"/>
              </a:rPr>
              <a:t>ecomate</a:t>
            </a:r>
            <a:endParaRPr kumimoji="1" lang="ko-KR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2D0C4-2B1D-9BD7-11B4-793CCD3697FC}"/>
              </a:ext>
            </a:extLst>
          </p:cNvPr>
          <p:cNvSpPr txBox="1"/>
          <p:nvPr/>
        </p:nvSpPr>
        <p:spPr>
          <a:xfrm>
            <a:off x="874807" y="1597789"/>
            <a:ext cx="273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개개인에 맞는 환경활동들을 </a:t>
            </a:r>
            <a:r>
              <a:rPr kumimoji="1" lang="en-US" altLang="ko-KR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check list</a:t>
            </a:r>
            <a:r>
              <a:rPr kumimoji="1" lang="ko-KR" altLang="en-US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로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EDE75-344A-3D47-6C19-4F4CCF62F78D}"/>
              </a:ext>
            </a:extLst>
          </p:cNvPr>
          <p:cNvSpPr txBox="1"/>
          <p:nvPr/>
        </p:nvSpPr>
        <p:spPr>
          <a:xfrm>
            <a:off x="882956" y="2322056"/>
            <a:ext cx="3876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환경 및 기후 문제에 대한 관심이 증가하고 있는 시점에서 환경에 관심은 많으나 어떤 활동들을 할 수 있는지에 대한 정보가 부족한 상황</a:t>
            </a:r>
          </a:p>
          <a:p>
            <a:r>
              <a:rPr lang="ko-KR" altLang="en-US" sz="10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활동들을 알려주고</a:t>
            </a:r>
            <a:r>
              <a:rPr lang="en-US" altLang="ko-KR" sz="10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그룹 별 혹은 개인 간 경쟁 할 수 있도록 하여 더 많은 관심을 환경에 기울일 수 있도록 기획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CEBB13-6B8E-6E43-103E-EEFAF9FF7354}"/>
              </a:ext>
            </a:extLst>
          </p:cNvPr>
          <p:cNvSpPr txBox="1"/>
          <p:nvPr/>
        </p:nvSpPr>
        <p:spPr>
          <a:xfrm>
            <a:off x="9048386" y="6256790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check list</a:t>
            </a:r>
            <a:endParaRPr kumimoji="1" lang="ko-KR" altLang="en-US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39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C6A740-5576-0E84-F61C-132E48D42691}"/>
              </a:ext>
            </a:extLst>
          </p:cNvPr>
          <p:cNvSpPr txBox="1"/>
          <p:nvPr/>
        </p:nvSpPr>
        <p:spPr>
          <a:xfrm>
            <a:off x="-1520792" y="53516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D1CD8B-9A5D-BEF7-620A-AD93FEC64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64"/>
          <a:stretch/>
        </p:blipFill>
        <p:spPr>
          <a:xfrm>
            <a:off x="2574290" y="1769451"/>
            <a:ext cx="7116445" cy="5088549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D007A4E6-9062-ED3C-CCC1-FA8B967FD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64" y="641984"/>
            <a:ext cx="15052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000" dirty="0">
                <a:solidFill>
                  <a:srgbClr val="D69C9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Service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rgbClr val="D69C9C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rgbClr val="D69C9C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FDA41-85BE-DDED-CD2A-0304F0386F1C}"/>
              </a:ext>
            </a:extLst>
          </p:cNvPr>
          <p:cNvSpPr txBox="1"/>
          <p:nvPr/>
        </p:nvSpPr>
        <p:spPr>
          <a:xfrm>
            <a:off x="426362" y="1078881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홈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81652-36C9-83FB-226B-5526618DC10F}"/>
              </a:ext>
            </a:extLst>
          </p:cNvPr>
          <p:cNvSpPr txBox="1"/>
          <p:nvPr/>
        </p:nvSpPr>
        <p:spPr>
          <a:xfrm>
            <a:off x="1685534" y="2520007"/>
            <a:ext cx="22962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rgbClr val="D69C9C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날짜 및 날씨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9A24-9D98-5F04-73B3-91E48BDA99C8}"/>
              </a:ext>
            </a:extLst>
          </p:cNvPr>
          <p:cNvSpPr txBox="1"/>
          <p:nvPr/>
        </p:nvSpPr>
        <p:spPr>
          <a:xfrm>
            <a:off x="8542594" y="3539859"/>
            <a:ext cx="22962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solidFill>
                  <a:srgbClr val="D69C9C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자기만의 식물 기르기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5C6CE-DFFE-1A35-EEFB-158061CF7D16}"/>
              </a:ext>
            </a:extLst>
          </p:cNvPr>
          <p:cNvSpPr txBox="1"/>
          <p:nvPr/>
        </p:nvSpPr>
        <p:spPr>
          <a:xfrm>
            <a:off x="8542594" y="3907263"/>
            <a:ext cx="203689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환경활동 횟수가 증가할수록 사용자가 기르는 식물이 같이 성장하도록 구현</a:t>
            </a:r>
            <a:r>
              <a:rPr kumimoji="1" lang="en-US" altLang="ko-KR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algn="just"/>
            <a:endParaRPr kumimoji="1" lang="en-US" altLang="ko-KR" sz="1000" b="1" dirty="0">
              <a:solidFill>
                <a:srgbClr val="D69C9C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6915D-4D5D-DE21-6CE5-66E214318E94}"/>
              </a:ext>
            </a:extLst>
          </p:cNvPr>
          <p:cNvSpPr txBox="1"/>
          <p:nvPr/>
        </p:nvSpPr>
        <p:spPr>
          <a:xfrm>
            <a:off x="1685534" y="2843172"/>
            <a:ext cx="203689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Today</a:t>
            </a:r>
            <a:r>
              <a:rPr kumimoji="1" lang="ko-KR" altLang="en-US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의 날씨를 </a:t>
            </a:r>
            <a:r>
              <a:rPr kumimoji="1" lang="ko-KR" altLang="en-US" sz="1000" b="1" dirty="0" err="1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이모티콘을</a:t>
            </a:r>
            <a:r>
              <a:rPr kumimoji="1" lang="ko-KR" altLang="en-US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활용하여 표시하고</a:t>
            </a:r>
            <a:r>
              <a:rPr kumimoji="1" lang="en-US" altLang="ko-KR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날짜를 함께 표현</a:t>
            </a:r>
            <a:r>
              <a:rPr kumimoji="1" lang="en-US" altLang="ko-KR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algn="just"/>
            <a:endParaRPr kumimoji="1" lang="en-US" altLang="ko-KR" sz="1000" b="1" dirty="0">
              <a:solidFill>
                <a:srgbClr val="D69C9C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22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BEAC20-5873-72B1-B798-ECD66B9AD27A}"/>
              </a:ext>
            </a:extLst>
          </p:cNvPr>
          <p:cNvSpPr/>
          <p:nvPr/>
        </p:nvSpPr>
        <p:spPr>
          <a:xfrm>
            <a:off x="6966358" y="0"/>
            <a:ext cx="5225642" cy="6858000"/>
          </a:xfrm>
          <a:prstGeom prst="rect">
            <a:avLst/>
          </a:prstGeom>
          <a:solidFill>
            <a:srgbClr val="D6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7C7790-AD16-FE2B-D901-EC43E8C0B5EF}"/>
              </a:ext>
            </a:extLst>
          </p:cNvPr>
          <p:cNvSpPr/>
          <p:nvPr/>
        </p:nvSpPr>
        <p:spPr>
          <a:xfrm>
            <a:off x="262" y="0"/>
            <a:ext cx="3844636" cy="6858000"/>
          </a:xfrm>
          <a:prstGeom prst="rect">
            <a:avLst/>
          </a:prstGeom>
          <a:solidFill>
            <a:srgbClr val="D6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EBCADB3-4B5A-0435-7BE8-E63EE4EE1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64" y="641984"/>
            <a:ext cx="15052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Service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A40E7DC5-37D7-59A2-6805-8C927CC39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7" r="16798"/>
          <a:stretch/>
        </p:blipFill>
        <p:spPr>
          <a:xfrm>
            <a:off x="4220532" y="716691"/>
            <a:ext cx="2369930" cy="38768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A7885F-6A27-6242-B597-84F6B12AA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42" r="18400" b="12859"/>
          <a:stretch/>
        </p:blipFill>
        <p:spPr>
          <a:xfrm>
            <a:off x="76545" y="1686428"/>
            <a:ext cx="3399216" cy="51715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3931E2-7628-D6DC-33AD-FE80D3E03C77}"/>
              </a:ext>
            </a:extLst>
          </p:cNvPr>
          <p:cNvSpPr txBox="1"/>
          <p:nvPr/>
        </p:nvSpPr>
        <p:spPr>
          <a:xfrm>
            <a:off x="426362" y="1078881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B69993-2130-4654-2985-D2E57283AA88}"/>
              </a:ext>
            </a:extLst>
          </p:cNvPr>
          <p:cNvSpPr txBox="1"/>
          <p:nvPr/>
        </p:nvSpPr>
        <p:spPr>
          <a:xfrm>
            <a:off x="4241113" y="395652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검색 기능</a:t>
            </a:r>
            <a:endParaRPr kumimoji="1" lang="en-US" altLang="ko-KR" b="1" dirty="0">
              <a:solidFill>
                <a:srgbClr val="D69C9C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970FB-CAA7-BDA0-DC81-4C3D19D50B5A}"/>
              </a:ext>
            </a:extLst>
          </p:cNvPr>
          <p:cNvSpPr txBox="1"/>
          <p:nvPr/>
        </p:nvSpPr>
        <p:spPr>
          <a:xfrm>
            <a:off x="9448266" y="409189"/>
            <a:ext cx="2594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검색 기능</a:t>
            </a:r>
            <a:endParaRPr kumimoji="1" lang="en-US" altLang="ko-KR" sz="1500" b="1" dirty="0">
              <a:solidFill>
                <a:srgbClr val="D69C9C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A955C05-A3E1-02FD-D655-7DC68C51FC09}"/>
              </a:ext>
            </a:extLst>
          </p:cNvPr>
          <p:cNvCxnSpPr/>
          <p:nvPr/>
        </p:nvCxnSpPr>
        <p:spPr>
          <a:xfrm>
            <a:off x="3844636" y="1512179"/>
            <a:ext cx="484909" cy="0"/>
          </a:xfrm>
          <a:prstGeom prst="straightConnector1">
            <a:avLst/>
          </a:prstGeom>
          <a:ln w="19050">
            <a:solidFill>
              <a:srgbClr val="D6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881EF9B-2D23-F007-8122-9FF22625E979}"/>
              </a:ext>
            </a:extLst>
          </p:cNvPr>
          <p:cNvCxnSpPr>
            <a:cxnSpLocks/>
          </p:cNvCxnSpPr>
          <p:nvPr/>
        </p:nvCxnSpPr>
        <p:spPr>
          <a:xfrm>
            <a:off x="3844636" y="5646134"/>
            <a:ext cx="3201624" cy="0"/>
          </a:xfrm>
          <a:prstGeom prst="straightConnector1">
            <a:avLst/>
          </a:prstGeom>
          <a:ln w="19050">
            <a:solidFill>
              <a:srgbClr val="D6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2E9974D-5AB3-2188-92B2-A9120CDE823D}"/>
              </a:ext>
            </a:extLst>
          </p:cNvPr>
          <p:cNvCxnSpPr>
            <a:cxnSpLocks/>
          </p:cNvCxnSpPr>
          <p:nvPr/>
        </p:nvCxnSpPr>
        <p:spPr>
          <a:xfrm>
            <a:off x="6966358" y="5646134"/>
            <a:ext cx="32235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21E1574A-EC55-BCAB-125F-32035D07260B}"/>
              </a:ext>
            </a:extLst>
          </p:cNvPr>
          <p:cNvCxnSpPr>
            <a:cxnSpLocks/>
          </p:cNvCxnSpPr>
          <p:nvPr/>
        </p:nvCxnSpPr>
        <p:spPr>
          <a:xfrm flipH="1">
            <a:off x="3430577" y="5646134"/>
            <a:ext cx="4140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F21EE4C1-0AAC-E8AB-AA1E-4B36E147E9CB}"/>
              </a:ext>
            </a:extLst>
          </p:cNvPr>
          <p:cNvCxnSpPr>
            <a:cxnSpLocks/>
          </p:cNvCxnSpPr>
          <p:nvPr/>
        </p:nvCxnSpPr>
        <p:spPr>
          <a:xfrm flipH="1">
            <a:off x="3430577" y="2666117"/>
            <a:ext cx="2070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DF4CA735-2C3C-0F56-FB1F-0CB251DF8254}"/>
              </a:ext>
            </a:extLst>
          </p:cNvPr>
          <p:cNvCxnSpPr>
            <a:cxnSpLocks/>
          </p:cNvCxnSpPr>
          <p:nvPr/>
        </p:nvCxnSpPr>
        <p:spPr>
          <a:xfrm flipV="1">
            <a:off x="3629971" y="1512179"/>
            <a:ext cx="7635" cy="11539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BDC5733-9E12-47EE-BFF7-3F08BA967E90}"/>
              </a:ext>
            </a:extLst>
          </p:cNvPr>
          <p:cNvCxnSpPr>
            <a:cxnSpLocks/>
          </p:cNvCxnSpPr>
          <p:nvPr/>
        </p:nvCxnSpPr>
        <p:spPr>
          <a:xfrm flipH="1">
            <a:off x="3629971" y="1512179"/>
            <a:ext cx="21466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784F5AFE-2206-BC4B-779B-B12943EA9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14" r="4224"/>
          <a:stretch/>
        </p:blipFill>
        <p:spPr>
          <a:xfrm>
            <a:off x="9579179" y="1906672"/>
            <a:ext cx="2210700" cy="377701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C31A7231-3BAA-575A-7CF4-882DC6C80D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28" r="3624"/>
          <a:stretch/>
        </p:blipFill>
        <p:spPr>
          <a:xfrm>
            <a:off x="7291487" y="2282657"/>
            <a:ext cx="2217001" cy="377701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6638E54-5D10-8BD7-54A5-C3A4FE285A65}"/>
              </a:ext>
            </a:extLst>
          </p:cNvPr>
          <p:cNvSpPr txBox="1"/>
          <p:nvPr/>
        </p:nvSpPr>
        <p:spPr>
          <a:xfrm>
            <a:off x="7427841" y="1728659"/>
            <a:ext cx="1944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게시물의 작성자를 클릭 시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그동안 해당 작성자가 작성하였던 </a:t>
            </a:r>
            <a:r>
              <a:rPr kumimoji="1" lang="ko-KR" altLang="en-US" sz="100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게시물을을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모아서 볼 수 있음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R" altLang="en-US" sz="100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8EACB1-85C5-6815-49EF-2756C27C3CB3}"/>
              </a:ext>
            </a:extLst>
          </p:cNvPr>
          <p:cNvSpPr txBox="1"/>
          <p:nvPr/>
        </p:nvSpPr>
        <p:spPr>
          <a:xfrm>
            <a:off x="7427841" y="1345923"/>
            <a:ext cx="259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게시물</a:t>
            </a:r>
            <a:endParaRPr kumimoji="1" lang="en-US" altLang="ko-KR" sz="20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36BF2F-1656-8523-FFBD-79D23EF418CA}"/>
              </a:ext>
            </a:extLst>
          </p:cNvPr>
          <p:cNvSpPr txBox="1"/>
          <p:nvPr/>
        </p:nvSpPr>
        <p:spPr>
          <a:xfrm>
            <a:off x="9753715" y="5627826"/>
            <a:ext cx="1944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게시물 선택 시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해당 게시물의 </a:t>
            </a:r>
            <a:r>
              <a:rPr kumimoji="1" lang="ko-KR" altLang="en-US" sz="100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원글과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좋아요 수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태그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첨부한 이미지를 한 눈에 확인할 수 있음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5B18BA-B14A-2EA5-FEB0-5502062914CF}"/>
              </a:ext>
            </a:extLst>
          </p:cNvPr>
          <p:cNvSpPr txBox="1"/>
          <p:nvPr/>
        </p:nvSpPr>
        <p:spPr>
          <a:xfrm>
            <a:off x="4371986" y="4565826"/>
            <a:ext cx="203689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게시판의 검색기능으로 사람들이 많이 검색하는 검색어를 바탕으로 총 </a:t>
            </a:r>
            <a:r>
              <a:rPr kumimoji="1" lang="en-US" altLang="ko-KR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10</a:t>
            </a:r>
            <a:r>
              <a:rPr kumimoji="1" lang="ko-KR" altLang="en-US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개의 추천 검색어를 사용자에게 보여줌</a:t>
            </a:r>
            <a:r>
              <a:rPr kumimoji="1" lang="en-US" altLang="ko-KR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kumimoji="1" lang="ko-KR" altLang="en-US" sz="1000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1000" b="1" dirty="0">
              <a:solidFill>
                <a:srgbClr val="D69C9C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10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779D6C-99BE-2173-AA27-242CE9A712A7}"/>
              </a:ext>
            </a:extLst>
          </p:cNvPr>
          <p:cNvSpPr/>
          <p:nvPr/>
        </p:nvSpPr>
        <p:spPr>
          <a:xfrm>
            <a:off x="3505899" y="0"/>
            <a:ext cx="8707120" cy="6858000"/>
          </a:xfrm>
          <a:prstGeom prst="rect">
            <a:avLst/>
          </a:prstGeom>
          <a:solidFill>
            <a:srgbClr val="D6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B57FE3-E494-D9C3-B724-B5413257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0" r="18492"/>
          <a:stretch/>
        </p:blipFill>
        <p:spPr>
          <a:xfrm>
            <a:off x="574642" y="1885110"/>
            <a:ext cx="2298358" cy="4012095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E9591431-F587-6F3C-B768-C32741BEF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64" y="641984"/>
            <a:ext cx="15052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000" dirty="0">
                <a:solidFill>
                  <a:srgbClr val="D69C9C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Service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rgbClr val="D69C9C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rgbClr val="D69C9C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6A8FA8-CFF6-AA2C-1864-94B514CE4564}"/>
              </a:ext>
            </a:extLst>
          </p:cNvPr>
          <p:cNvSpPr txBox="1"/>
          <p:nvPr/>
        </p:nvSpPr>
        <p:spPr>
          <a:xfrm>
            <a:off x="426362" y="1078881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D69C9C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경쟁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A7544C-A7CB-35BB-13A2-8C5EF2762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63" r="3594"/>
          <a:stretch/>
        </p:blipFill>
        <p:spPr>
          <a:xfrm>
            <a:off x="4214648" y="1103649"/>
            <a:ext cx="2333297" cy="40120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7C1BE49-88D7-72A4-4485-53E073B488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45" r="3713"/>
          <a:stretch/>
        </p:blipFill>
        <p:spPr>
          <a:xfrm>
            <a:off x="6671791" y="2372936"/>
            <a:ext cx="2333297" cy="40120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637DEBB-440D-195F-466C-9686CBD34D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81" r="3677"/>
          <a:stretch/>
        </p:blipFill>
        <p:spPr>
          <a:xfrm>
            <a:off x="9128934" y="1078881"/>
            <a:ext cx="2333297" cy="4012098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49C2A56-ACB2-0879-37C7-AD297CD4C749}"/>
              </a:ext>
            </a:extLst>
          </p:cNvPr>
          <p:cNvCxnSpPr>
            <a:cxnSpLocks/>
          </p:cNvCxnSpPr>
          <p:nvPr/>
        </p:nvCxnSpPr>
        <p:spPr>
          <a:xfrm>
            <a:off x="2861476" y="3277917"/>
            <a:ext cx="1027352" cy="0"/>
          </a:xfrm>
          <a:prstGeom prst="straightConnector1">
            <a:avLst/>
          </a:prstGeom>
          <a:ln w="19050">
            <a:solidFill>
              <a:srgbClr val="D6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BDE14B-5BE6-4EFD-45E8-ACF881FCD663}"/>
              </a:ext>
            </a:extLst>
          </p:cNvPr>
          <p:cNvCxnSpPr>
            <a:cxnSpLocks/>
          </p:cNvCxnSpPr>
          <p:nvPr/>
        </p:nvCxnSpPr>
        <p:spPr>
          <a:xfrm>
            <a:off x="3495391" y="3277917"/>
            <a:ext cx="76063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FCDD6A0-4E25-8679-DC93-40E0F6A2156F}"/>
              </a:ext>
            </a:extLst>
          </p:cNvPr>
          <p:cNvCxnSpPr>
            <a:cxnSpLocks/>
          </p:cNvCxnSpPr>
          <p:nvPr/>
        </p:nvCxnSpPr>
        <p:spPr>
          <a:xfrm>
            <a:off x="2824994" y="4164608"/>
            <a:ext cx="1027352" cy="0"/>
          </a:xfrm>
          <a:prstGeom prst="straightConnector1">
            <a:avLst/>
          </a:prstGeom>
          <a:ln w="19050">
            <a:solidFill>
              <a:srgbClr val="D6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67F50A2-7C20-2229-D3EA-6BBE547EE7B2}"/>
              </a:ext>
            </a:extLst>
          </p:cNvPr>
          <p:cNvCxnSpPr>
            <a:cxnSpLocks/>
          </p:cNvCxnSpPr>
          <p:nvPr/>
        </p:nvCxnSpPr>
        <p:spPr>
          <a:xfrm>
            <a:off x="6466033" y="4164608"/>
            <a:ext cx="26031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423B10CE-7329-D3BE-BE98-FA33B3F9CFB4}"/>
              </a:ext>
            </a:extLst>
          </p:cNvPr>
          <p:cNvCxnSpPr>
            <a:cxnSpLocks/>
          </p:cNvCxnSpPr>
          <p:nvPr/>
        </p:nvCxnSpPr>
        <p:spPr>
          <a:xfrm flipH="1" flipV="1">
            <a:off x="3505899" y="4159087"/>
            <a:ext cx="789970" cy="552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106805-D340-3AF5-65F5-95D54A2DADE3}"/>
              </a:ext>
            </a:extLst>
          </p:cNvPr>
          <p:cNvSpPr txBox="1"/>
          <p:nvPr/>
        </p:nvSpPr>
        <p:spPr>
          <a:xfrm>
            <a:off x="4304819" y="5060202"/>
            <a:ext cx="206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팔로우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수가 최근에 많이 상승한 사람들을 보여줌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100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just"/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해당 사용자 클릭 시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사용자의 팔로우와 </a:t>
            </a:r>
            <a:r>
              <a:rPr kumimoji="1" lang="ko-KR" altLang="en-US" sz="100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팔로잉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수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누적 </a:t>
            </a:r>
            <a:r>
              <a:rPr kumimoji="1" lang="ko-KR" altLang="en-US" sz="100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탄소량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check list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들을 한 눈에 볼 수 있음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429C87-2FC5-8004-48B1-E749570B8B00}"/>
              </a:ext>
            </a:extLst>
          </p:cNvPr>
          <p:cNvSpPr txBox="1"/>
          <p:nvPr/>
        </p:nvSpPr>
        <p:spPr>
          <a:xfrm>
            <a:off x="9358504" y="5090979"/>
            <a:ext cx="1944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검색 기능을 통해 찾고자 하는 친구를 아이디 등을 통해 검색할 수 있음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R" altLang="en-US" sz="100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34C126-AA5C-15AF-87E1-692258EDA3B1}"/>
              </a:ext>
            </a:extLst>
          </p:cNvPr>
          <p:cNvSpPr txBox="1"/>
          <p:nvPr/>
        </p:nvSpPr>
        <p:spPr>
          <a:xfrm>
            <a:off x="6794969" y="1895121"/>
            <a:ext cx="206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내가 팔로우를 하고 있는 사용자들의 정보가 담긴 </a:t>
            </a:r>
            <a:r>
              <a:rPr kumimoji="1" lang="ko-KR" altLang="en-US" sz="100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피드를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확인할 수 있음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87C6C2-F178-62F7-B714-86078F84BA33}"/>
              </a:ext>
            </a:extLst>
          </p:cNvPr>
          <p:cNvSpPr txBox="1"/>
          <p:nvPr/>
        </p:nvSpPr>
        <p:spPr>
          <a:xfrm>
            <a:off x="4304819" y="601084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Follower &amp; Following</a:t>
            </a:r>
            <a:endParaRPr kumimoji="1" lang="ko-KR" altLang="en-US" b="1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8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95FFC1-7430-520D-A701-E7D6DB7897D1}"/>
              </a:ext>
            </a:extLst>
          </p:cNvPr>
          <p:cNvSpPr/>
          <p:nvPr/>
        </p:nvSpPr>
        <p:spPr>
          <a:xfrm>
            <a:off x="-18054" y="0"/>
            <a:ext cx="12192000" cy="6858000"/>
          </a:xfrm>
          <a:prstGeom prst="rect">
            <a:avLst/>
          </a:prstGeom>
          <a:solidFill>
            <a:srgbClr val="D69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6A740-5576-0E84-F61C-132E48D42691}"/>
              </a:ext>
            </a:extLst>
          </p:cNvPr>
          <p:cNvSpPr txBox="1"/>
          <p:nvPr/>
        </p:nvSpPr>
        <p:spPr>
          <a:xfrm>
            <a:off x="-1520792" y="53516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AD8A93-5117-154F-E42E-49BF0F7C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372" y="2038107"/>
            <a:ext cx="3779952" cy="4234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1AFF9A-4D77-93CF-2E6D-3865932E9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31"/>
          <a:stretch/>
        </p:blipFill>
        <p:spPr>
          <a:xfrm>
            <a:off x="1255974" y="1017149"/>
            <a:ext cx="6122532" cy="5840851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90981C8-9D6E-CD83-FF63-6ABCD7077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64" y="641984"/>
            <a:ext cx="15052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Service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33333-EA4C-AAFC-D8E1-BC0FADA8E194}"/>
              </a:ext>
            </a:extLst>
          </p:cNvPr>
          <p:cNvSpPr txBox="1"/>
          <p:nvPr/>
        </p:nvSpPr>
        <p:spPr>
          <a:xfrm>
            <a:off x="426362" y="1078881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마이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412D6-3141-0857-13ED-C6F7B6299E16}"/>
              </a:ext>
            </a:extLst>
          </p:cNvPr>
          <p:cNvSpPr txBox="1"/>
          <p:nvPr/>
        </p:nvSpPr>
        <p:spPr>
          <a:xfrm>
            <a:off x="426362" y="1612758"/>
            <a:ext cx="25949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크게 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개의 블록으로 나누어 구성되어 있음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상단의 블록은 사용자의 정보와 </a:t>
            </a:r>
            <a:r>
              <a:rPr kumimoji="1" lang="ko-KR" altLang="en-US" sz="100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팔로워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00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팔로잉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수 그리고 인사말로 구성되어 있음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아래에는 지금까지 수행한 환경활동으로 감소시킨 탄소 배출량을 수치화해서 보여줌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하단 부분에는 전체 사용자 중에서 해당 사용자의 순위와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친구들 중에서 사용자의 순위를 보여줌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194EE-2ED6-2384-B9D5-8105A5531B26}"/>
              </a:ext>
            </a:extLst>
          </p:cNvPr>
          <p:cNvSpPr txBox="1"/>
          <p:nvPr/>
        </p:nvSpPr>
        <p:spPr>
          <a:xfrm>
            <a:off x="10056884" y="2782309"/>
            <a:ext cx="1758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알림 설정 유무를 통해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팔로우한 사용자들이 환경 활동 수행 시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알람을 받을 수 있음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algn="just"/>
            <a:endParaRPr kumimoji="1" lang="en-US" altLang="ko-KR" sz="100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just"/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비공개 계정 설정 시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00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팔로우하지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않은 유저가 사용자의 </a:t>
            </a:r>
            <a:r>
              <a:rPr kumimoji="1" lang="ko-KR" altLang="en-US" sz="100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피드를</a:t>
            </a:r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확인할 수 없음</a:t>
            </a:r>
            <a:r>
              <a:rPr kumimoji="1" lang="en-US" altLang="ko-KR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algn="just"/>
            <a:endParaRPr kumimoji="1" lang="en-US" altLang="ko-KR" sz="100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just"/>
            <a:r>
              <a:rPr kumimoji="1" lang="ko-KR" altLang="en-US" sz="10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100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D12C9-4B6E-F23C-9ED4-BEA2BF91736A}"/>
              </a:ext>
            </a:extLst>
          </p:cNvPr>
          <p:cNvSpPr txBox="1"/>
          <p:nvPr/>
        </p:nvSpPr>
        <p:spPr>
          <a:xfrm>
            <a:off x="7691089" y="1687646"/>
            <a:ext cx="2594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마이 페이지 설정</a:t>
            </a:r>
          </a:p>
        </p:txBody>
      </p:sp>
    </p:spTree>
    <p:extLst>
      <p:ext uri="{BB962C8B-B14F-4D97-AF65-F5344CB8AC3E}">
        <p14:creationId xmlns:p14="http://schemas.microsoft.com/office/powerpoint/2010/main" val="403039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454</Words>
  <Application>Microsoft Macintosh PowerPoint</Application>
  <PresentationFormat>와이드스크린</PresentationFormat>
  <Paragraphs>62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BM HANNA Pro OTF</vt:lpstr>
      <vt:lpstr>BM DoHyeon OTF</vt:lpstr>
      <vt:lpstr>맑은 고딕</vt:lpstr>
      <vt:lpstr>BM HANNA Air OTF</vt:lpstr>
      <vt:lpstr>Arial</vt:lpstr>
      <vt:lpstr>Office 테마</vt:lpstr>
      <vt:lpstr>Solution Challenge  ecomate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 Challenge  ecomate</dc:title>
  <dc:creator>명진 손</dc:creator>
  <cp:lastModifiedBy>명진 손</cp:lastModifiedBy>
  <cp:revision>2</cp:revision>
  <dcterms:created xsi:type="dcterms:W3CDTF">2023-02-26T18:42:38Z</dcterms:created>
  <dcterms:modified xsi:type="dcterms:W3CDTF">2023-02-28T14:09:09Z</dcterms:modified>
</cp:coreProperties>
</file>